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04" r:id="rId1"/>
  </p:sldMasterIdLst>
  <p:notesMasterIdLst>
    <p:notesMasterId r:id="rId19"/>
  </p:notesMasterIdLst>
  <p:sldIdLst>
    <p:sldId id="256" r:id="rId2"/>
    <p:sldId id="323" r:id="rId3"/>
    <p:sldId id="321" r:id="rId4"/>
    <p:sldId id="324" r:id="rId5"/>
    <p:sldId id="340" r:id="rId6"/>
    <p:sldId id="350" r:id="rId7"/>
    <p:sldId id="354" r:id="rId8"/>
    <p:sldId id="355" r:id="rId9"/>
    <p:sldId id="356" r:id="rId10"/>
    <p:sldId id="365" r:id="rId11"/>
    <p:sldId id="358" r:id="rId12"/>
    <p:sldId id="361" r:id="rId13"/>
    <p:sldId id="362" r:id="rId14"/>
    <p:sldId id="363" r:id="rId15"/>
    <p:sldId id="364" r:id="rId16"/>
    <p:sldId id="347" r:id="rId17"/>
    <p:sldId id="345" r:id="rId18"/>
  </p:sldIdLst>
  <p:sldSz cx="9144000" cy="5143500" type="screen16x9"/>
  <p:notesSz cx="7010400" cy="9296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EA01EC1-EE28-4027-AA43-9D808F4064D5}">
  <a:tblStyle styleId="{EEA01EC1-EE28-4027-AA43-9D808F4064D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B113BF25-A458-4862-B191-E296B247C1AD}" styleName="Table_1"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4472C4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4472C4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top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4472C4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bottom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4472C4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8FBEE8B9-82D6-4FC9-A43F-4DF4A3439DDC}" styleName="Table_2"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4472C4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4472C4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4472C4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4472C4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2078" autoAdjust="0"/>
    <p:restoredTop sz="91108"/>
  </p:normalViewPr>
  <p:slideViewPr>
    <p:cSldViewPr snapToGrid="0" snapToObjects="1">
      <p:cViewPr varScale="1">
        <p:scale>
          <a:sx n="87" d="100"/>
          <a:sy n="87" d="100"/>
        </p:scale>
        <p:origin x="240" y="7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302444865993401"/>
          <c:y val="0.16622254927473901"/>
          <c:w val="0.560828862100202"/>
          <c:h val="0.76353808936533496"/>
        </c:manualLayout>
      </c:layout>
      <c:pieChart>
        <c:varyColors val="1"/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12700" cap="flat" cmpd="sng" algn="ctr">
      <a:noFill/>
      <a:prstDash val="solid"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8,337,427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80C-0F42-9CC5-4948C46F8CE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80C-0F42-9CC5-4948C46F8CE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80C-0F42-9CC5-4948C46F8CE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80C-0F42-9CC5-4948C46F8CE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E80C-0F42-9CC5-4948C46F8CEF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E80C-0F42-9CC5-4948C46F8CEF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E80C-0F42-9CC5-4948C46F8CEF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E80C-0F42-9CC5-4948C46F8CEF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E80C-0F42-9CC5-4948C46F8CEF}"/>
              </c:ext>
            </c:extLst>
          </c:dPt>
          <c:cat>
            <c:strRef>
              <c:f>Sheet1!$A$2:$A$10</c:f>
              <c:strCache>
                <c:ptCount val="9"/>
                <c:pt idx="0">
                  <c:v>Certified Salaries</c:v>
                </c:pt>
                <c:pt idx="1">
                  <c:v>Non-Certified Comp.</c:v>
                </c:pt>
                <c:pt idx="2">
                  <c:v>Employee Benefits</c:v>
                </c:pt>
                <c:pt idx="3">
                  <c:v>Transportation</c:v>
                </c:pt>
                <c:pt idx="4">
                  <c:v>Repairs/Maintenance</c:v>
                </c:pt>
                <c:pt idx="5">
                  <c:v>Special Ed. Tuition </c:v>
                </c:pt>
                <c:pt idx="6">
                  <c:v>Energy</c:v>
                </c:pt>
                <c:pt idx="7">
                  <c:v>Supplies &amp; Materials</c:v>
                </c:pt>
                <c:pt idx="8">
                  <c:v>All Other</c:v>
                </c:pt>
              </c:strCache>
            </c:strRef>
          </c:cat>
          <c:val>
            <c:numRef>
              <c:f>Sheet1!$B$2:$B$10</c:f>
              <c:numCache>
                <c:formatCode>#,##0</c:formatCode>
                <c:ptCount val="9"/>
                <c:pt idx="0">
                  <c:v>3732077</c:v>
                </c:pt>
                <c:pt idx="1">
                  <c:v>1493646</c:v>
                </c:pt>
                <c:pt idx="2">
                  <c:v>1924528</c:v>
                </c:pt>
                <c:pt idx="3">
                  <c:v>57666</c:v>
                </c:pt>
                <c:pt idx="4">
                  <c:v>95976</c:v>
                </c:pt>
                <c:pt idx="5">
                  <c:v>157202</c:v>
                </c:pt>
                <c:pt idx="6">
                  <c:v>231963</c:v>
                </c:pt>
                <c:pt idx="7">
                  <c:v>156811</c:v>
                </c:pt>
                <c:pt idx="8">
                  <c:v>487558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910-2041-896F-8AEC111C319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Column3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E80C-0F42-9CC5-4948C46F8CE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E80C-0F42-9CC5-4948C46F8CE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E80C-0F42-9CC5-4948C46F8CE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9-E80C-0F42-9CC5-4948C46F8CE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B-E80C-0F42-9CC5-4948C46F8CEF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D-E80C-0F42-9CC5-4948C46F8CEF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F-E80C-0F42-9CC5-4948C46F8CEF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1-E80C-0F42-9CC5-4948C46F8CEF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3-E80C-0F42-9CC5-4948C46F8CEF}"/>
              </c:ext>
            </c:extLst>
          </c:dPt>
          <c:cat>
            <c:strRef>
              <c:f>Sheet1!$A$2:$A$10</c:f>
              <c:strCache>
                <c:ptCount val="9"/>
                <c:pt idx="0">
                  <c:v>Certified Salaries</c:v>
                </c:pt>
                <c:pt idx="1">
                  <c:v>Non-Certified Comp.</c:v>
                </c:pt>
                <c:pt idx="2">
                  <c:v>Employee Benefits</c:v>
                </c:pt>
                <c:pt idx="3">
                  <c:v>Transportation</c:v>
                </c:pt>
                <c:pt idx="4">
                  <c:v>Repairs/Maintenance</c:v>
                </c:pt>
                <c:pt idx="5">
                  <c:v>Special Ed. Tuition </c:v>
                </c:pt>
                <c:pt idx="6">
                  <c:v>Energy</c:v>
                </c:pt>
                <c:pt idx="7">
                  <c:v>Supplies &amp; Materials</c:v>
                </c:pt>
                <c:pt idx="8">
                  <c:v>All Other</c:v>
                </c:pt>
              </c:strCache>
            </c:strRef>
          </c:cat>
          <c:val>
            <c:numRef>
              <c:f>Sheet1!$C$2:$C$10</c:f>
              <c:numCache>
                <c:formatCode>0.00%</c:formatCode>
                <c:ptCount val="9"/>
                <c:pt idx="0">
                  <c:v>0.4476</c:v>
                </c:pt>
                <c:pt idx="1">
                  <c:v>0.17910000000000001</c:v>
                </c:pt>
                <c:pt idx="2">
                  <c:v>0.23080000000000001</c:v>
                </c:pt>
                <c:pt idx="3">
                  <c:v>7.0000000000000001E-3</c:v>
                </c:pt>
                <c:pt idx="4">
                  <c:v>1.15E-2</c:v>
                </c:pt>
                <c:pt idx="5">
                  <c:v>1.89E-2</c:v>
                </c:pt>
                <c:pt idx="6">
                  <c:v>2.7799999999999998E-2</c:v>
                </c:pt>
                <c:pt idx="7">
                  <c:v>1.8800000000000001E-2</c:v>
                </c:pt>
                <c:pt idx="8">
                  <c:v>5.8500000000000003E-2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910-2041-896F-8AEC111C31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089883530183727"/>
          <c:y val="0.76809645669291349"/>
          <c:w val="0.78202312992125989"/>
          <c:h val="0.2319035433070866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0.59076</cdr:x>
      <cdr:y>0.36565</cdr:y>
    </cdr:from>
    <cdr:to>
      <cdr:x>0.74076</cdr:x>
      <cdr:y>0.43918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AEC81CE5-9E16-D149-8B95-525102231014}"/>
            </a:ext>
          </a:extLst>
        </cdr:cNvPr>
        <cdr:cNvSpPr txBox="1"/>
      </cdr:nvSpPr>
      <cdr:spPr>
        <a:xfrm xmlns:a="http://schemas.openxmlformats.org/drawingml/2006/main">
          <a:off x="3601257" y="1486003"/>
          <a:ext cx="914400" cy="2988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0.55587</cdr:x>
      <cdr:y>0.34563</cdr:y>
    </cdr:from>
    <cdr:to>
      <cdr:x>0.70587</cdr:x>
      <cdr:y>0.49243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54EF75B4-D191-A045-9179-FE57925542F2}"/>
            </a:ext>
          </a:extLst>
        </cdr:cNvPr>
        <cdr:cNvSpPr txBox="1"/>
      </cdr:nvSpPr>
      <cdr:spPr>
        <a:xfrm xmlns:a="http://schemas.openxmlformats.org/drawingml/2006/main">
          <a:off x="3388574" y="1404641"/>
          <a:ext cx="914400" cy="5965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dirty="0"/>
            <a:t>SALARIES</a:t>
          </a:r>
        </a:p>
        <a:p xmlns:a="http://schemas.openxmlformats.org/drawingml/2006/main">
          <a:r>
            <a:rPr lang="en-US" dirty="0"/>
            <a:t>(certified)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0.3945</cdr:x>
      <cdr:y>0.60388</cdr:y>
    </cdr:from>
    <cdr:to>
      <cdr:x>0.5445</cdr:x>
      <cdr:y>0.72351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94D4D30E-6704-D848-9F01-01C32B432E52}"/>
            </a:ext>
          </a:extLst>
        </cdr:cNvPr>
        <cdr:cNvSpPr txBox="1"/>
      </cdr:nvSpPr>
      <cdr:spPr>
        <a:xfrm xmlns:a="http://schemas.openxmlformats.org/drawingml/2006/main">
          <a:off x="2404850" y="2454155"/>
          <a:ext cx="914400" cy="4861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dirty="0"/>
            <a:t>SALARIES</a:t>
          </a:r>
        </a:p>
        <a:p xmlns:a="http://schemas.openxmlformats.org/drawingml/2006/main">
          <a:r>
            <a:rPr lang="en-US" dirty="0"/>
            <a:t>(non-cert.)</a:t>
          </a:r>
          <a:endParaRPr lang="en-US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91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9059744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33ae3c60c6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33ae3c60c6_0_1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7205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0767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46457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69535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33ae3c60c6_0_6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" name="Google Shape;393;g33ae3c60c6_0_603:notes"/>
          <p:cNvSpPr txBox="1">
            <a:spLocks noGrp="1"/>
          </p:cNvSpPr>
          <p:nvPr>
            <p:ph type="body" idx="1"/>
          </p:nvPr>
        </p:nvSpPr>
        <p:spPr>
          <a:xfrm>
            <a:off x="701040" y="4473893"/>
            <a:ext cx="5608320" cy="3660305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394" name="Google Shape;394;g33ae3c60c6_0_603:notes"/>
          <p:cNvSpPr txBox="1">
            <a:spLocks noGrp="1"/>
          </p:cNvSpPr>
          <p:nvPr>
            <p:ph type="sldNum" idx="12"/>
          </p:nvPr>
        </p:nvSpPr>
        <p:spPr>
          <a:xfrm>
            <a:off x="3970939" y="8829967"/>
            <a:ext cx="3037840" cy="466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150" tIns="91150" rIns="91150" bIns="91150" anchor="ctr" anchorCtr="0">
            <a:noAutofit/>
          </a:bodyPr>
          <a:lstStyle/>
          <a:p>
            <a:fld id="{00000000-1234-1234-1234-123412341234}" type="slidenum">
              <a:rPr lang="en"/>
              <a:pPr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655946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75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55650" y="0"/>
            <a:ext cx="5950761" cy="51435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706411" y="0"/>
            <a:ext cx="20574" cy="5143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58856" y="2571749"/>
            <a:ext cx="4138550" cy="1701419"/>
          </a:xfrm>
        </p:spPr>
        <p:txBody>
          <a:bodyPr anchor="t">
            <a:normAutofit/>
          </a:bodyPr>
          <a:lstStyle>
            <a:lvl1pPr algn="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79206" y="1701590"/>
            <a:ext cx="4018200" cy="870160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350" b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  <p:sp>
        <p:nvSpPr>
          <p:cNvPr id="13" name="TextBox 12"/>
          <p:cNvSpPr txBox="1"/>
          <p:nvPr/>
        </p:nvSpPr>
        <p:spPr>
          <a:xfrm>
            <a:off x="1643462" y="2447139"/>
            <a:ext cx="311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8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6231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753359" y="0"/>
            <a:ext cx="7779237" cy="51435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8532996" y="0"/>
            <a:ext cx="20574" cy="5143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1645677" y="480919"/>
            <a:ext cx="31172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5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75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8857" y="606042"/>
            <a:ext cx="5965568" cy="807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214601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753359" y="0"/>
            <a:ext cx="7779237" cy="51435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8532996" y="0"/>
            <a:ext cx="20574" cy="5143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7752856" y="300504"/>
            <a:ext cx="31172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5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75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29536" y="604363"/>
            <a:ext cx="994889" cy="393309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56564" y="727807"/>
            <a:ext cx="4850177" cy="38096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3317161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406400" rtl="0"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1pPr>
            <a:lvl2pPr marL="914400" lvl="1" indent="-381000" rtl="0"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rtl="0"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0" name="Google Shape;130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88406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753359" y="0"/>
            <a:ext cx="7779237" cy="51435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8532996" y="0"/>
            <a:ext cx="20574" cy="5143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  <p:sp>
        <p:nvSpPr>
          <p:cNvPr id="7" name="TextBox 6"/>
          <p:cNvSpPr txBox="1"/>
          <p:nvPr/>
        </p:nvSpPr>
        <p:spPr>
          <a:xfrm>
            <a:off x="1646207" y="480919"/>
            <a:ext cx="31172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5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75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1927251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753359" y="0"/>
            <a:ext cx="7779237" cy="51435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8532996" y="0"/>
            <a:ext cx="20574" cy="5143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1643882" y="2221939"/>
            <a:ext cx="31172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5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75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7405" y="2360440"/>
            <a:ext cx="5967420" cy="1068560"/>
          </a:xfrm>
        </p:spPr>
        <p:txBody>
          <a:bodyPr anchor="t">
            <a:normAutofit/>
          </a:bodyPr>
          <a:lstStyle>
            <a:lvl1pPr algn="r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0477" y="1701590"/>
            <a:ext cx="5843948" cy="658851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019138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753359" y="0"/>
            <a:ext cx="7779237" cy="51435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8532996" y="0"/>
            <a:ext cx="20574" cy="5143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7405" y="604363"/>
            <a:ext cx="5963238" cy="81127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54031" y="1539087"/>
            <a:ext cx="2918970" cy="2998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99977" y="1539086"/>
            <a:ext cx="2920667" cy="29983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  <p:sp>
        <p:nvSpPr>
          <p:cNvPr id="10" name="TextBox 9"/>
          <p:cNvSpPr txBox="1"/>
          <p:nvPr/>
        </p:nvSpPr>
        <p:spPr>
          <a:xfrm>
            <a:off x="1647129" y="480917"/>
            <a:ext cx="31172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5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75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9082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753359" y="0"/>
            <a:ext cx="7779237" cy="51435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8532996" y="0"/>
            <a:ext cx="20574" cy="5143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1645238" y="477318"/>
            <a:ext cx="31172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5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75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7405" y="604364"/>
            <a:ext cx="5967420" cy="8087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56964" y="1539086"/>
            <a:ext cx="2922350" cy="535364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1650" b="0" cap="none" baseline="0">
                <a:solidFill>
                  <a:schemeClr val="accent6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56964" y="2138498"/>
            <a:ext cx="2920217" cy="23035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9975" y="1539086"/>
            <a:ext cx="2924849" cy="535364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1650" b="0" cap="none" baseline="0">
                <a:solidFill>
                  <a:schemeClr val="accent6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99976" y="2138498"/>
            <a:ext cx="2924849" cy="23035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294966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753359" y="0"/>
            <a:ext cx="7779237" cy="51435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8532996" y="0"/>
            <a:ext cx="20574" cy="5143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  <p:sp>
        <p:nvSpPr>
          <p:cNvPr id="8" name="TextBox 7"/>
          <p:cNvSpPr txBox="1"/>
          <p:nvPr/>
        </p:nvSpPr>
        <p:spPr>
          <a:xfrm>
            <a:off x="1647129" y="480919"/>
            <a:ext cx="31172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5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75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4074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753359" y="0"/>
            <a:ext cx="7779237" cy="51435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8532996" y="0"/>
            <a:ext cx="20574" cy="5143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641205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753359" y="0"/>
            <a:ext cx="7779237" cy="51435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8532996" y="0"/>
            <a:ext cx="20574" cy="5143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165616" y="845662"/>
            <a:ext cx="31172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5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75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7743" y="961839"/>
            <a:ext cx="1998271" cy="1427431"/>
          </a:xfrm>
        </p:spPr>
        <p:txBody>
          <a:bodyPr anchor="b">
            <a:normAutofit/>
          </a:bodyPr>
          <a:lstStyle>
            <a:lvl1pPr algn="l">
              <a:defRPr sz="1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0115" y="604363"/>
            <a:ext cx="4084709" cy="393309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7742" y="2389616"/>
            <a:ext cx="1998271" cy="1789798"/>
          </a:xfrm>
        </p:spPr>
        <p:txBody>
          <a:bodyPr/>
          <a:lstStyle>
            <a:lvl1pPr marL="0" indent="0" algn="l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716801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753359" y="0"/>
            <a:ext cx="7779237" cy="51435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8532996" y="0"/>
            <a:ext cx="20574" cy="5143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60296" y="2422"/>
            <a:ext cx="3472301" cy="51435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166015" y="845662"/>
            <a:ext cx="31172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5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75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8430" y="961839"/>
            <a:ext cx="2978240" cy="1425355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7741" y="2387196"/>
            <a:ext cx="2978906" cy="1789796"/>
          </a:xfrm>
        </p:spPr>
        <p:txBody>
          <a:bodyPr>
            <a:normAutofit/>
          </a:bodyPr>
          <a:lstStyle>
            <a:lvl1pPr marL="0" indent="0" algn="l">
              <a:buNone/>
              <a:defRPr sz="15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024011613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846" y="1578901"/>
            <a:ext cx="7020154" cy="356459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2400" cy="51435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723131" cy="5143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58857" y="606042"/>
            <a:ext cx="5968748" cy="80792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0199" y="1539087"/>
            <a:ext cx="5847405" cy="29983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607549" y="3952953"/>
            <a:ext cx="1997047" cy="13716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CBC1C18-307B-4F68-A007-B5B542270E8D}" type="datetimeFigureOut">
              <a:rPr lang="en-US" dirty="0"/>
              <a:t>4/12/2022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1677848" y="2745858"/>
            <a:ext cx="4414014" cy="134382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8806" y="123445"/>
            <a:ext cx="477545" cy="242138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3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  <p:sp>
        <p:nvSpPr>
          <p:cNvPr id="57" name="Rectangle 56"/>
          <p:cNvSpPr/>
          <p:nvPr/>
        </p:nvSpPr>
        <p:spPr>
          <a:xfrm>
            <a:off x="721532" y="0"/>
            <a:ext cx="34289" cy="5143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5739776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</p:sldLayoutIdLst>
  <p:hf hdr="0" ftr="0" dt="0"/>
  <p:txStyles>
    <p:titleStyle>
      <a:lvl1pPr algn="r" defTabSz="685800" rtl="0" eaLnBrk="1" latinLnBrk="0" hangingPunct="1">
        <a:lnSpc>
          <a:spcPct val="90000"/>
        </a:lnSpc>
        <a:spcBef>
          <a:spcPct val="0"/>
        </a:spcBef>
        <a:buNone/>
        <a:defRPr sz="255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58366" indent="-258366" algn="l" defTabSz="685800" rtl="0" eaLnBrk="1" latinLnBrk="0" hangingPunct="1">
        <a:lnSpc>
          <a:spcPct val="120000"/>
        </a:lnSpc>
        <a:spcBef>
          <a:spcPts val="750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5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96504" indent="-253604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35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44166" indent="-258366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282304" indent="-253604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05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629966" indent="-258366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1981962" indent="-253746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9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331720" indent="-253746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9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2681478" indent="-253746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9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031236" indent="-253746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9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9"/>
          <p:cNvSpPr txBox="1">
            <a:spLocks noGrp="1"/>
          </p:cNvSpPr>
          <p:nvPr>
            <p:ph type="body" idx="1"/>
          </p:nvPr>
        </p:nvSpPr>
        <p:spPr>
          <a:xfrm>
            <a:off x="2795451" y="1178414"/>
            <a:ext cx="6348549" cy="303292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800" dirty="0">
                <a:solidFill>
                  <a:schemeClr val="bg1"/>
                </a:solidFill>
              </a:rPr>
              <a:t>Board of Education/Board of Finance </a:t>
            </a: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800" dirty="0">
                <a:solidFill>
                  <a:schemeClr val="bg1"/>
                </a:solidFill>
              </a:rPr>
              <a:t>“Approved” Budget Increase = 4.21% </a:t>
            </a:r>
            <a:endParaRPr lang="en" sz="2800" i="1" dirty="0">
              <a:solidFill>
                <a:schemeClr val="bg1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chemeClr val="bg1"/>
                </a:solidFill>
              </a:rPr>
              <a:t>Fiscal year 2023</a:t>
            </a: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bg1"/>
                </a:solidFill>
              </a:rPr>
              <a:t>(School year = 2022- 2023)</a:t>
            </a:r>
          </a:p>
        </p:txBody>
      </p:sp>
      <p:sp>
        <p:nvSpPr>
          <p:cNvPr id="216" name="Google Shape;216;p3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t>1</a:t>
            </a:fld>
            <a:endParaRPr/>
          </a:p>
        </p:txBody>
      </p:sp>
      <p:sp>
        <p:nvSpPr>
          <p:cNvPr id="218" name="Google Shape;218;p39"/>
          <p:cNvSpPr txBox="1">
            <a:spLocks noGrp="1"/>
          </p:cNvSpPr>
          <p:nvPr>
            <p:ph type="subTitle" idx="4294967295"/>
          </p:nvPr>
        </p:nvSpPr>
        <p:spPr>
          <a:xfrm>
            <a:off x="3647366" y="3571875"/>
            <a:ext cx="4825092" cy="11863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lvl="0" indent="-50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solidFill>
                <a:schemeClr val="bg1"/>
              </a:solidFill>
            </a:endParaRPr>
          </a:p>
          <a:p>
            <a:pPr marL="228600" lvl="0" indent="-50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>
                <a:solidFill>
                  <a:schemeClr val="bg1"/>
                </a:solidFill>
              </a:rPr>
              <a:t>Craig </a:t>
            </a:r>
            <a:r>
              <a:rPr lang="en" sz="1400" dirty="0" err="1">
                <a:solidFill>
                  <a:schemeClr val="bg1"/>
                </a:solidFill>
              </a:rPr>
              <a:t>Creller</a:t>
            </a:r>
            <a:r>
              <a:rPr lang="en" sz="1400" dirty="0">
                <a:solidFill>
                  <a:schemeClr val="bg1"/>
                </a:solidFill>
              </a:rPr>
              <a:t>, Superintendent</a:t>
            </a:r>
            <a:endParaRPr lang="en-US" sz="1400" dirty="0">
              <a:solidFill>
                <a:schemeClr val="bg1"/>
              </a:solidFill>
            </a:endParaRPr>
          </a:p>
          <a:p>
            <a:pPr marL="228600" lvl="0" indent="-5080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bg1"/>
                </a:solidFill>
              </a:rPr>
              <a:t>April 11, 2022</a:t>
            </a:r>
          </a:p>
        </p:txBody>
      </p:sp>
      <p:pic>
        <p:nvPicPr>
          <p:cNvPr id="7170" name="Picture 2" descr="Ashford School">
            <a:extLst>
              <a:ext uri="{FF2B5EF4-FFF2-40B4-BE49-F238E27FC236}">
                <a16:creationId xmlns:a16="http://schemas.microsoft.com/office/drawing/2014/main" id="{ABBA588F-3626-424A-AB3F-7CC86367DC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500"/>
                    </a14:imgEffect>
                    <a14:imgEffect>
                      <a14:saturation sat="29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863" y="1916547"/>
            <a:ext cx="2540000" cy="270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D9025E2-006D-5D4D-A023-5C3774654A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5395" y="0"/>
            <a:ext cx="8438606" cy="141083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20E08-285C-604D-9A03-9AE034DA6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5252" y="202081"/>
            <a:ext cx="7732644" cy="807922"/>
          </a:xfrm>
        </p:spPr>
        <p:txBody>
          <a:bodyPr/>
          <a:lstStyle/>
          <a:p>
            <a:pPr algn="ctr"/>
            <a:r>
              <a:rPr lang="en-US" dirty="0"/>
              <a:t>BUDGET Category #3 – “Employee Benefits”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47B9474-3C33-A842-AA29-0BA65F49AF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6104" y="652815"/>
            <a:ext cx="7871792" cy="4957113"/>
          </a:xfrm>
          <a:solidFill>
            <a:schemeClr val="tx1"/>
          </a:solidFill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FE2F00-D421-2E49-B5CC-F13F406C5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10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3402609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2BD478-AC4C-4B41-9FF4-6983ED2F0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512" y="123445"/>
            <a:ext cx="7790975" cy="93860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BUDGET category #4 – “Transportation”</a:t>
            </a:r>
            <a:br>
              <a:rPr lang="en-US" dirty="0"/>
            </a:br>
            <a:r>
              <a:rPr lang="en-US" dirty="0"/>
              <a:t>BUDGET category #5 – “Maintenance &amp; Repairs” BUDGET category #6 – ”Special Education Tuition”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17EB529-4235-5A4B-93F6-3929130C0A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6673" y="1106542"/>
            <a:ext cx="7790975" cy="4745774"/>
          </a:xfrm>
          <a:solidFill>
            <a:schemeClr val="tx1"/>
          </a:solidFill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FAE4D7-9D08-3D45-AE90-7F9A599D5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11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6214957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37AB82-FF34-694B-B0D2-24ABFCAF8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9508" y="606042"/>
            <a:ext cx="7749915" cy="807922"/>
          </a:xfrm>
        </p:spPr>
        <p:txBody>
          <a:bodyPr/>
          <a:lstStyle/>
          <a:p>
            <a:pPr algn="l"/>
            <a:r>
              <a:rPr lang="en-US" dirty="0"/>
              <a:t>BUDGET category #7 – “Energy” </a:t>
            </a:r>
            <a:r>
              <a:rPr lang="en-US" sz="1800" dirty="0"/>
              <a:t>(Oil, Diesel, gas, elec.)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1537EC-9EB4-E243-B12F-94D8010DB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12</a:t>
            </a:fld>
            <a:endParaRPr lang="en"/>
          </a:p>
        </p:txBody>
      </p:sp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6AC7695C-55D7-9943-9FD6-C36E978E86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9508" y="1041349"/>
            <a:ext cx="7851567" cy="6067120"/>
          </a:xfr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7509857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37AB82-FF34-694B-B0D2-24ABFCAF8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9508" y="202082"/>
            <a:ext cx="7749915" cy="807922"/>
          </a:xfrm>
        </p:spPr>
        <p:txBody>
          <a:bodyPr/>
          <a:lstStyle/>
          <a:p>
            <a:pPr algn="ctr"/>
            <a:r>
              <a:rPr lang="en-US" dirty="0"/>
              <a:t>BUDGET category #8 – “Supplies &amp; Materials”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1537EC-9EB4-E243-B12F-94D8010DB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13</a:t>
            </a:fld>
            <a:endParaRPr lang="en"/>
          </a:p>
        </p:txBody>
      </p:sp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5ED28DB6-0997-FE44-AEE7-EABF57CD81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9508" y="685952"/>
            <a:ext cx="7749915" cy="4457548"/>
          </a:xfr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29234372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1C9587-E345-6240-9B11-86A589ADD1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498" y="606042"/>
            <a:ext cx="7749915" cy="807922"/>
          </a:xfrm>
        </p:spPr>
        <p:txBody>
          <a:bodyPr/>
          <a:lstStyle/>
          <a:p>
            <a:pPr algn="ctr"/>
            <a:r>
              <a:rPr lang="en-US" dirty="0"/>
              <a:t>BUDGET category #9 – “All Other”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3D99D1-1DFA-1F44-AF90-68D6D5ECD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14</a:t>
            </a:fld>
            <a:endParaRPr lang="en"/>
          </a:p>
        </p:txBody>
      </p:sp>
      <p:pic>
        <p:nvPicPr>
          <p:cNvPr id="5" name="Content Placeholder 9">
            <a:extLst>
              <a:ext uri="{FF2B5EF4-FFF2-40B4-BE49-F238E27FC236}">
                <a16:creationId xmlns:a16="http://schemas.microsoft.com/office/drawing/2014/main" id="{8DEA9AAB-A924-5C4E-9DA4-B278F3F07B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4498" y="1010003"/>
            <a:ext cx="7749915" cy="4300268"/>
          </a:xfr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18703100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EC70B0-EE2F-E24F-8525-BC6294819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1" y="123445"/>
            <a:ext cx="7800974" cy="807922"/>
          </a:xfrm>
        </p:spPr>
        <p:txBody>
          <a:bodyPr/>
          <a:lstStyle/>
          <a:p>
            <a:pPr algn="ctr"/>
            <a:r>
              <a:rPr lang="en-US" dirty="0"/>
              <a:t>BUDGET category #9 – “All Other”</a:t>
            </a:r>
            <a:br>
              <a:rPr lang="en-US" dirty="0"/>
            </a:br>
            <a:r>
              <a:rPr lang="en-US" dirty="0"/>
              <a:t>…continued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7174CB-7720-094C-BD7A-F06BAD754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15</a:t>
            </a:fld>
            <a:endParaRPr lang="en"/>
          </a:p>
        </p:txBody>
      </p:sp>
      <p:pic>
        <p:nvPicPr>
          <p:cNvPr id="17" name="Content Placeholder 16">
            <a:extLst>
              <a:ext uri="{FF2B5EF4-FFF2-40B4-BE49-F238E27FC236}">
                <a16:creationId xmlns:a16="http://schemas.microsoft.com/office/drawing/2014/main" id="{79A4F315-BCE4-8D4A-B12C-F47358A2BE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42951" y="1182687"/>
            <a:ext cx="7800974" cy="6028026"/>
          </a:xfr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34460564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6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16</a:t>
            </a:fld>
            <a:endParaRPr/>
          </a:p>
        </p:txBody>
      </p:sp>
      <p:pic>
        <p:nvPicPr>
          <p:cNvPr id="397" name="Google Shape;397;p64"/>
          <p:cNvPicPr preferRelativeResize="0"/>
          <p:nvPr/>
        </p:nvPicPr>
        <p:blipFill rotWithShape="1">
          <a:blip r:embed="rId3">
            <a:alphaModFix/>
          </a:blip>
          <a:srcRect t="4533" b="13633"/>
          <a:stretch/>
        </p:blipFill>
        <p:spPr>
          <a:xfrm>
            <a:off x="1114950" y="103312"/>
            <a:ext cx="7053731" cy="39494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562192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3DFCB9-8443-7343-A049-D3A3FCDFE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558" y="311720"/>
            <a:ext cx="8520600" cy="572700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BUDGET Summary (FY17 – FY23)(7 years)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659DF3-3EF8-8547-864C-EA82AF9F5F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938C40-633D-F946-869E-2F89DC9F1E9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17</a:t>
            </a:fld>
            <a:endParaRPr lang="en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26BB56C-00B5-EF4F-A370-87AED169DA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9234838"/>
              </p:ext>
            </p:extLst>
          </p:nvPr>
        </p:nvGraphicFramePr>
        <p:xfrm>
          <a:off x="719528" y="884420"/>
          <a:ext cx="8424472" cy="4344168"/>
        </p:xfrm>
        <a:graphic>
          <a:graphicData uri="http://schemas.openxmlformats.org/drawingml/2006/table">
            <a:tbl>
              <a:tblPr>
                <a:solidFill>
                  <a:schemeClr val="accent3">
                    <a:lumMod val="40000"/>
                    <a:lumOff val="60000"/>
                  </a:schemeClr>
                </a:solidFill>
              </a:tblPr>
              <a:tblGrid>
                <a:gridCol w="24583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502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51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819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86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FISCAL YEAR</a:t>
                      </a:r>
                    </a:p>
                  </a:txBody>
                  <a:tcPr marL="6363" marR="6363" marT="63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BUDGET  (TOTAL $)</a:t>
                      </a:r>
                    </a:p>
                  </a:txBody>
                  <a:tcPr marL="6363" marR="6363" marT="63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% CHANGE</a:t>
                      </a:r>
                    </a:p>
                  </a:txBody>
                  <a:tcPr marL="6363" marR="6363" marT="63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ACTUAL</a:t>
                      </a:r>
                    </a:p>
                  </a:txBody>
                  <a:tcPr marL="6363" marR="6363" marT="63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% Change</a:t>
                      </a:r>
                    </a:p>
                  </a:txBody>
                  <a:tcPr marL="6363" marR="6363" marT="63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351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FY 16-17</a:t>
                      </a:r>
                    </a:p>
                  </a:txBody>
                  <a:tcPr marL="6363" marR="6363" marT="63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$ 7,406,104</a:t>
                      </a:r>
                    </a:p>
                  </a:txBody>
                  <a:tcPr marL="6363" marR="57269" marT="63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- 0.40 %</a:t>
                      </a:r>
                    </a:p>
                  </a:txBody>
                  <a:tcPr marL="6363" marR="57269" marT="63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$ 7,342,487</a:t>
                      </a:r>
                    </a:p>
                  </a:txBody>
                  <a:tcPr marL="6363" marR="57269" marT="63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- 0.66 %</a:t>
                      </a:r>
                    </a:p>
                  </a:txBody>
                  <a:tcPr marL="6363" marR="57269" marT="63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3" marR="6363" marT="63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3" marR="57269" marT="63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3" marR="57269" marT="63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3" marR="57269" marT="63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3" marR="57269" marT="63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351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FY 17-18</a:t>
                      </a:r>
                    </a:p>
                  </a:txBody>
                  <a:tcPr marL="6363" marR="6363" marT="63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$ 7,406,883</a:t>
                      </a:r>
                    </a:p>
                  </a:txBody>
                  <a:tcPr marL="6363" marR="57269" marT="63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0 %</a:t>
                      </a:r>
                    </a:p>
                  </a:txBody>
                  <a:tcPr marL="6363" marR="57269" marT="63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$ 7,382,533</a:t>
                      </a:r>
                    </a:p>
                  </a:txBody>
                  <a:tcPr marL="6363" marR="57269" marT="63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0.54 %</a:t>
                      </a:r>
                    </a:p>
                  </a:txBody>
                  <a:tcPr marL="6363" marR="57269" marT="63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3896">
                <a:tc>
                  <a:txBody>
                    <a:bodyPr/>
                    <a:lstStyle/>
                    <a:p>
                      <a:pPr algn="ctr" rtl="0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3" marR="6363" marT="63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3" marR="57269" marT="63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3" marR="57269" marT="63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3" marR="57269" marT="63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3" marR="57269" marT="63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351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FY 18-19</a:t>
                      </a:r>
                    </a:p>
                  </a:txBody>
                  <a:tcPr marL="6363" marR="6363" marT="63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$ 7,506,140</a:t>
                      </a:r>
                    </a:p>
                  </a:txBody>
                  <a:tcPr marL="6363" marR="57269" marT="63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1.34 %</a:t>
                      </a:r>
                    </a:p>
                  </a:txBody>
                  <a:tcPr marL="6363" marR="57269" marT="63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$ 7,486,039</a:t>
                      </a:r>
                    </a:p>
                  </a:txBody>
                  <a:tcPr marL="6363" marR="57269" marT="63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1.40 %</a:t>
                      </a:r>
                    </a:p>
                  </a:txBody>
                  <a:tcPr marL="6363" marR="57269" marT="63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472">
                <a:tc>
                  <a:txBody>
                    <a:bodyPr/>
                    <a:lstStyle/>
                    <a:p>
                      <a:pPr algn="ctr" rtl="0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3" marR="6363" marT="63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3" marR="57269" marT="63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3" marR="57269" marT="63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3" marR="57269" marT="63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3" marR="57269" marT="63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821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FY 19-20</a:t>
                      </a:r>
                    </a:p>
                  </a:txBody>
                  <a:tcPr marL="6363" marR="6363" marT="63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$ 7,678,893</a:t>
                      </a:r>
                    </a:p>
                  </a:txBody>
                  <a:tcPr marL="6363" marR="57269" marT="63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2.30 %</a:t>
                      </a:r>
                    </a:p>
                  </a:txBody>
                  <a:tcPr marL="6363" marR="57269" marT="63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$ 7,619,406</a:t>
                      </a:r>
                    </a:p>
                  </a:txBody>
                  <a:tcPr marL="6363" marR="57269" marT="63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1.78 %</a:t>
                      </a:r>
                    </a:p>
                  </a:txBody>
                  <a:tcPr marL="6363" marR="57269" marT="63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94198">
                <a:tc>
                  <a:txBody>
                    <a:bodyPr/>
                    <a:lstStyle/>
                    <a:p>
                      <a:pPr algn="ctr" rtl="0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3" marR="6363" marT="63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3" marR="57269" marT="63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3" marR="57269" marT="63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3" marR="57269" marT="63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3" marR="57269" marT="63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351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FY 20-21</a:t>
                      </a:r>
                    </a:p>
                  </a:txBody>
                  <a:tcPr marL="6363" marR="6363" marT="63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$ 7,768,894</a:t>
                      </a:r>
                    </a:p>
                  </a:txBody>
                  <a:tcPr marL="6363" marR="57269" marT="63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1.17 %</a:t>
                      </a:r>
                    </a:p>
                  </a:txBody>
                  <a:tcPr marL="6363" marR="57269" marT="63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$ 7,768,894</a:t>
                      </a:r>
                    </a:p>
                  </a:txBody>
                  <a:tcPr marL="6363" marR="57269" marT="63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1.96 %</a:t>
                      </a:r>
                    </a:p>
                  </a:txBody>
                  <a:tcPr marL="6363" marR="57269" marT="63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3" marR="6363" marT="63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3" marR="57269" marT="63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3" marR="57269" marT="63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3" marR="57269" marT="63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3" marR="57269" marT="63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02381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FY 21-22</a:t>
                      </a:r>
                    </a:p>
                  </a:txBody>
                  <a:tcPr marL="6363" marR="6363" marT="63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$ 8,000,602</a:t>
                      </a:r>
                    </a:p>
                  </a:txBody>
                  <a:tcPr marL="6363" marR="57269" marT="63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2.98 %</a:t>
                      </a:r>
                    </a:p>
                  </a:txBody>
                  <a:tcPr marL="6363" marR="57269" marT="63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$ 8,000,602</a:t>
                      </a:r>
                    </a:p>
                  </a:txBody>
                  <a:tcPr marL="6363" marR="57269" marT="63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b="1" baseline="0" dirty="0">
                          <a:solidFill>
                            <a:schemeClr val="bg1"/>
                          </a:solidFill>
                        </a:rPr>
                        <a:t>2.98 %</a:t>
                      </a:r>
                    </a:p>
                  </a:txBody>
                  <a:tcPr marL="6363" marR="57269" marT="63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15085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3" marR="6363" marT="63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3" marR="57269" marT="63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3" marR="57269" marT="63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3" marR="57269" marT="63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3" marR="57269" marT="63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2023173"/>
                  </a:ext>
                </a:extLst>
              </a:tr>
              <a:tr h="54077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FY 22-23</a:t>
                      </a:r>
                    </a:p>
                  </a:txBody>
                  <a:tcPr marL="6363" marR="6363" marT="63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$ 8,337,427</a:t>
                      </a:r>
                    </a:p>
                  </a:txBody>
                  <a:tcPr marL="6363" marR="57269" marT="63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4.21 %</a:t>
                      </a:r>
                    </a:p>
                  </a:txBody>
                  <a:tcPr marL="6363" marR="57269" marT="63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???</a:t>
                      </a:r>
                    </a:p>
                  </a:txBody>
                  <a:tcPr marL="6363" marR="57269" marT="63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???</a:t>
                      </a:r>
                    </a:p>
                  </a:txBody>
                  <a:tcPr marL="6363" marR="57269" marT="63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00809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A4DE5D-3C4E-C94C-8530-C2149D2BC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265471"/>
            <a:ext cx="8520600" cy="1076632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BOE RECOMMENDED BUDGET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(summary – Approved 2/10/22 – 4/7/22 by BOE)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4FB2C4-00C0-604B-A63A-BB9C60D5BD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sz="1800" dirty="0">
                <a:solidFill>
                  <a:schemeClr val="bg1"/>
                </a:solidFill>
              </a:rPr>
              <a:t>2021 - 2022 Adopted Budget 					$ 8,000,602</a:t>
            </a:r>
          </a:p>
          <a:p>
            <a:r>
              <a:rPr lang="en-US" sz="1800" i="1" dirty="0">
                <a:solidFill>
                  <a:schemeClr val="bg1"/>
                </a:solidFill>
              </a:rPr>
              <a:t>2022-2023 Superintendent’s “proposed” Budget  (2/24/22)	$ 8,611,639 </a:t>
            </a:r>
          </a:p>
          <a:p>
            <a:endParaRPr lang="en-US" sz="1800" i="1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1800" b="1" i="1" dirty="0">
                <a:solidFill>
                  <a:schemeClr val="bg1"/>
                </a:solidFill>
              </a:rPr>
              <a:t>Board of Finance “approved” increase (3/10/22)		$ 8,337,427</a:t>
            </a:r>
          </a:p>
          <a:p>
            <a:pPr>
              <a:lnSpc>
                <a:spcPct val="100000"/>
              </a:lnSpc>
            </a:pPr>
            <a:endParaRPr lang="en-US" sz="1800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b="1" dirty="0">
                <a:solidFill>
                  <a:schemeClr val="bg1"/>
                </a:solidFill>
              </a:rPr>
              <a:t>*  Gross Difference in dollars (@ 4.21 %)			$   336,825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solidFill>
                  <a:schemeClr val="bg1"/>
                </a:solidFill>
              </a:rPr>
              <a:t>   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solidFill>
                  <a:schemeClr val="bg1"/>
                </a:solidFill>
              </a:rPr>
              <a:t>** </a:t>
            </a:r>
            <a:r>
              <a:rPr lang="en-US" sz="1800" b="1" i="1" dirty="0">
                <a:solidFill>
                  <a:schemeClr val="bg1"/>
                </a:solidFill>
              </a:rPr>
              <a:t>Total Budget increase from FY 2022 to FY 2023		=    4.21  % 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5BF5E2-0729-8C46-939E-610D76982EC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4401987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41E6D-96FC-6D4F-914C-5864A39AE0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100" b="1" i="1" dirty="0">
                <a:solidFill>
                  <a:schemeClr val="bg1"/>
                </a:solidFill>
              </a:rPr>
              <a:t>Cost Containment Initiatives:</a:t>
            </a:r>
            <a:br>
              <a:rPr lang="en-US" sz="2400" b="1" i="1" dirty="0">
                <a:solidFill>
                  <a:schemeClr val="bg1"/>
                </a:solidFill>
              </a:rPr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87746-4180-9441-A640-5ECAF0500E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50800" indent="0">
              <a:buNone/>
            </a:pPr>
            <a:endParaRPr lang="en-US" sz="1600" b="1" i="1" dirty="0">
              <a:solidFill>
                <a:schemeClr val="bg1"/>
              </a:solidFill>
            </a:endParaRPr>
          </a:p>
          <a:p>
            <a:pPr lvl="0"/>
            <a:r>
              <a:rPr lang="en-US" sz="1600" dirty="0">
                <a:solidFill>
                  <a:schemeClr val="bg1"/>
                </a:solidFill>
              </a:rPr>
              <a:t>- </a:t>
            </a:r>
            <a:r>
              <a:rPr lang="en-US" sz="1600" dirty="0">
                <a:solidFill>
                  <a:srgbClr val="FF0000"/>
                </a:solidFill>
              </a:rPr>
              <a:t>Health Insurance plan savings</a:t>
            </a:r>
            <a:r>
              <a:rPr lang="en-US" sz="1600" dirty="0">
                <a:solidFill>
                  <a:schemeClr val="bg1"/>
                </a:solidFill>
              </a:rPr>
              <a:t> (New Town/BOE consultant) (</a:t>
            </a:r>
            <a:r>
              <a:rPr lang="en-US" sz="1600" dirty="0">
                <a:solidFill>
                  <a:srgbClr val="FF0000"/>
                </a:solidFill>
              </a:rPr>
              <a:t>ongoing</a:t>
            </a:r>
            <a:r>
              <a:rPr lang="en-US" sz="1600" dirty="0">
                <a:solidFill>
                  <a:schemeClr val="bg1"/>
                </a:solidFill>
              </a:rPr>
              <a:t>)</a:t>
            </a:r>
          </a:p>
          <a:p>
            <a:pPr lvl="0"/>
            <a:r>
              <a:rPr lang="en-US" sz="1600" dirty="0">
                <a:solidFill>
                  <a:schemeClr val="bg1"/>
                </a:solidFill>
              </a:rPr>
              <a:t>- Staff assignments and supplies to reflect “need to have” vs. “nice to have”.</a:t>
            </a:r>
          </a:p>
          <a:p>
            <a:pPr lvl="0"/>
            <a:r>
              <a:rPr lang="en-US" sz="1600" dirty="0">
                <a:solidFill>
                  <a:schemeClr val="bg1"/>
                </a:solidFill>
              </a:rPr>
              <a:t>- Switch from Apple to Chromebook as primary student electronic.</a:t>
            </a:r>
          </a:p>
          <a:p>
            <a:pPr lvl="0"/>
            <a:r>
              <a:rPr lang="en-US" sz="1600" dirty="0">
                <a:solidFill>
                  <a:schemeClr val="bg1"/>
                </a:solidFill>
              </a:rPr>
              <a:t>- </a:t>
            </a:r>
            <a:r>
              <a:rPr lang="en-US" sz="1600" dirty="0">
                <a:solidFill>
                  <a:srgbClr val="FF0000"/>
                </a:solidFill>
              </a:rPr>
              <a:t>Continue to negotiate energy supplies </a:t>
            </a:r>
            <a:r>
              <a:rPr lang="en-US" sz="1600" dirty="0">
                <a:solidFill>
                  <a:schemeClr val="bg1"/>
                </a:solidFill>
              </a:rPr>
              <a:t>(diesel, heating oil, electricity, etc.) (</a:t>
            </a:r>
            <a:r>
              <a:rPr lang="en-US" sz="1600" dirty="0">
                <a:solidFill>
                  <a:srgbClr val="FF0000"/>
                </a:solidFill>
              </a:rPr>
              <a:t>ongoing</a:t>
            </a:r>
            <a:r>
              <a:rPr lang="en-US" sz="1600" dirty="0">
                <a:solidFill>
                  <a:schemeClr val="bg1"/>
                </a:solidFill>
              </a:rPr>
              <a:t>)</a:t>
            </a:r>
          </a:p>
          <a:p>
            <a:pPr lvl="0"/>
            <a:r>
              <a:rPr lang="en-US" sz="1600" dirty="0">
                <a:solidFill>
                  <a:schemeClr val="bg1"/>
                </a:solidFill>
              </a:rPr>
              <a:t>- Better inventory of all devices (WASP system).</a:t>
            </a:r>
          </a:p>
          <a:p>
            <a:pPr lvl="0"/>
            <a:r>
              <a:rPr lang="en-US" sz="1600" dirty="0">
                <a:solidFill>
                  <a:schemeClr val="bg1"/>
                </a:solidFill>
              </a:rPr>
              <a:t>- Computerize ALL accounts payable, payroll &amp; benefits.</a:t>
            </a:r>
          </a:p>
          <a:p>
            <a:pPr lvl="0"/>
            <a:r>
              <a:rPr lang="en-US" sz="1600" dirty="0">
                <a:solidFill>
                  <a:schemeClr val="bg1"/>
                </a:solidFill>
              </a:rPr>
              <a:t>- Careful review and negotiation of ALL contracts.</a:t>
            </a:r>
          </a:p>
          <a:p>
            <a:pPr lvl="0"/>
            <a:endParaRPr lang="en-US" sz="3100" b="1" i="1" dirty="0">
              <a:solidFill>
                <a:schemeClr val="bg1"/>
              </a:solidFill>
            </a:endParaRPr>
          </a:p>
          <a:p>
            <a:pPr lvl="0"/>
            <a:endParaRPr lang="en-US" sz="3100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52DB17-297C-2A4C-8ED5-6D2A59ED59D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4552197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3DFCB9-8443-7343-A049-D3A3FCDFE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558" y="311720"/>
            <a:ext cx="8520600" cy="572700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Board of Finance “approved”  BUDGET (4.21%)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659DF3-3EF8-8547-864C-EA82AF9F5F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938C40-633D-F946-869E-2F89DC9F1E9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 lang="en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26BB56C-00B5-EF4F-A370-87AED169DA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3494461"/>
              </p:ext>
            </p:extLst>
          </p:nvPr>
        </p:nvGraphicFramePr>
        <p:xfrm>
          <a:off x="719528" y="884420"/>
          <a:ext cx="8424472" cy="4419004"/>
        </p:xfrm>
        <a:graphic>
          <a:graphicData uri="http://schemas.openxmlformats.org/drawingml/2006/table">
            <a:tbl>
              <a:tblPr>
                <a:solidFill>
                  <a:schemeClr val="accent3">
                    <a:lumMod val="40000"/>
                    <a:lumOff val="60000"/>
                  </a:schemeClr>
                </a:solidFill>
              </a:tblPr>
              <a:tblGrid>
                <a:gridCol w="24583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502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51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819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86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Description</a:t>
                      </a:r>
                    </a:p>
                  </a:txBody>
                  <a:tcPr marL="6363" marR="6363" marT="63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2021-2022</a:t>
                      </a:r>
                    </a:p>
                  </a:txBody>
                  <a:tcPr marL="6363" marR="6363" marT="63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2022-2023</a:t>
                      </a:r>
                    </a:p>
                  </a:txBody>
                  <a:tcPr marL="6363" marR="6363" marT="63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Difference</a:t>
                      </a:r>
                    </a:p>
                  </a:txBody>
                  <a:tcPr marL="6363" marR="6363" marT="63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% Change</a:t>
                      </a:r>
                    </a:p>
                  </a:txBody>
                  <a:tcPr marL="6363" marR="6363" marT="63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351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1)  Certified Salaries</a:t>
                      </a:r>
                    </a:p>
                  </a:txBody>
                  <a:tcPr marL="6363" marR="6363" marT="63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$ 3,579,756 </a:t>
                      </a:r>
                    </a:p>
                  </a:txBody>
                  <a:tcPr marL="6363" marR="57269" marT="63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$ 3,732,077</a:t>
                      </a:r>
                    </a:p>
                  </a:txBody>
                  <a:tcPr marL="6363" marR="57269" marT="63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$ 152,321</a:t>
                      </a:r>
                    </a:p>
                  </a:txBody>
                  <a:tcPr marL="6363" marR="57269" marT="63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4.26%</a:t>
                      </a:r>
                    </a:p>
                  </a:txBody>
                  <a:tcPr marL="6363" marR="57269" marT="63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351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2)  Non-Certified Compensation</a:t>
                      </a:r>
                    </a:p>
                  </a:txBody>
                  <a:tcPr marL="6363" marR="6363" marT="63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$ 1,496,146</a:t>
                      </a:r>
                    </a:p>
                  </a:txBody>
                  <a:tcPr marL="6363" marR="57269" marT="63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$ 1,493,646</a:t>
                      </a:r>
                    </a:p>
                  </a:txBody>
                  <a:tcPr marL="6363" marR="57269" marT="63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$ 2,500</a:t>
                      </a:r>
                    </a:p>
                  </a:txBody>
                  <a:tcPr marL="6363" marR="57269" marT="63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0.17 %</a:t>
                      </a:r>
                    </a:p>
                  </a:txBody>
                  <a:tcPr marL="6363" marR="57269" marT="63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351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3)  Employee Benefits</a:t>
                      </a:r>
                    </a:p>
                  </a:txBody>
                  <a:tcPr marL="6363" marR="6363" marT="63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$ 1,759,061</a:t>
                      </a:r>
                    </a:p>
                  </a:txBody>
                  <a:tcPr marL="6363" marR="57269" marT="63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$ 1,924,528</a:t>
                      </a:r>
                    </a:p>
                  </a:txBody>
                  <a:tcPr marL="6363" marR="57269" marT="63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$ 165,467</a:t>
                      </a:r>
                    </a:p>
                  </a:txBody>
                  <a:tcPr marL="6363" marR="57269" marT="63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9.40 %</a:t>
                      </a:r>
                    </a:p>
                  </a:txBody>
                  <a:tcPr marL="6363" marR="57269" marT="63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351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4)  Transportation</a:t>
                      </a:r>
                    </a:p>
                  </a:txBody>
                  <a:tcPr marL="6363" marR="6363" marT="63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$ 57,666</a:t>
                      </a:r>
                    </a:p>
                  </a:txBody>
                  <a:tcPr marL="6363" marR="57269" marT="63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$ 57,666</a:t>
                      </a:r>
                    </a:p>
                  </a:txBody>
                  <a:tcPr marL="6363" marR="57269" marT="63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$ 0</a:t>
                      </a:r>
                    </a:p>
                  </a:txBody>
                  <a:tcPr marL="6363" marR="57269" marT="63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6363" marR="57269" marT="63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351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5)  Maintenance &amp; Repairs</a:t>
                      </a:r>
                    </a:p>
                  </a:txBody>
                  <a:tcPr marL="6363" marR="6363" marT="63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$ 95,976</a:t>
                      </a:r>
                    </a:p>
                  </a:txBody>
                  <a:tcPr marL="6363" marR="57269" marT="63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$ 95,976</a:t>
                      </a:r>
                    </a:p>
                  </a:txBody>
                  <a:tcPr marL="6363" marR="57269" marT="63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$ 0</a:t>
                      </a:r>
                    </a:p>
                  </a:txBody>
                  <a:tcPr marL="6363" marR="57269" marT="63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0 %</a:t>
                      </a:r>
                    </a:p>
                  </a:txBody>
                  <a:tcPr marL="6363" marR="57269" marT="63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2982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6) Special Ed. Tuition </a:t>
                      </a:r>
                    </a:p>
                  </a:txBody>
                  <a:tcPr marL="6363" marR="6363" marT="63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$ 203,673</a:t>
                      </a:r>
                    </a:p>
                  </a:txBody>
                  <a:tcPr marL="6363" marR="57269" marT="63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$ 157,202</a:t>
                      </a:r>
                    </a:p>
                  </a:txBody>
                  <a:tcPr marL="6363" marR="57269" marT="63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 $ 46,471</a:t>
                      </a:r>
                    </a:p>
                  </a:txBody>
                  <a:tcPr marL="6363" marR="57269" marT="63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  22.81 %</a:t>
                      </a:r>
                    </a:p>
                  </a:txBody>
                  <a:tcPr marL="6363" marR="57269" marT="63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2982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7) Energy (Oil, Diesel, gas, elec.)</a:t>
                      </a:r>
                    </a:p>
                  </a:txBody>
                  <a:tcPr marL="6363" marR="6363" marT="63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$ 154,503</a:t>
                      </a:r>
                    </a:p>
                  </a:txBody>
                  <a:tcPr marL="6363" marR="57269" marT="63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$ 231,963</a:t>
                      </a:r>
                    </a:p>
                  </a:txBody>
                  <a:tcPr marL="6363" marR="57269" marT="63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$ 77,460</a:t>
                      </a:r>
                    </a:p>
                  </a:txBody>
                  <a:tcPr marL="6363" marR="57269" marT="63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50.13 %</a:t>
                      </a:r>
                    </a:p>
                  </a:txBody>
                  <a:tcPr marL="6363" marR="57269" marT="63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095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8)  Supplies &amp; Materials</a:t>
                      </a:r>
                    </a:p>
                  </a:txBody>
                  <a:tcPr marL="6363" marR="6363" marT="63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$154,606</a:t>
                      </a:r>
                    </a:p>
                  </a:txBody>
                  <a:tcPr marL="6363" marR="57269" marT="63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$ 156,811</a:t>
                      </a:r>
                    </a:p>
                  </a:txBody>
                  <a:tcPr marL="6363" marR="57269" marT="63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$ 2,205</a:t>
                      </a:r>
                    </a:p>
                  </a:txBody>
                  <a:tcPr marL="6363" marR="57269" marT="63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1.43 %</a:t>
                      </a:r>
                    </a:p>
                  </a:txBody>
                  <a:tcPr marL="6363" marR="57269" marT="63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351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9) All</a:t>
                      </a:r>
                      <a:r>
                        <a:rPr lang="en-US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Other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3" marR="6363" marT="63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$ 499,215</a:t>
                      </a:r>
                    </a:p>
                  </a:txBody>
                  <a:tcPr marL="6363" marR="57269" marT="63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$ 487,558</a:t>
                      </a:r>
                    </a:p>
                  </a:txBody>
                  <a:tcPr marL="6363" marR="57269" marT="63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$ 11,657</a:t>
                      </a:r>
                    </a:p>
                  </a:txBody>
                  <a:tcPr marL="6363" marR="57269" marT="63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2.34 %</a:t>
                      </a:r>
                    </a:p>
                  </a:txBody>
                  <a:tcPr marL="6363" marR="57269" marT="63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40774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Gross Budget</a:t>
                      </a:r>
                    </a:p>
                  </a:txBody>
                  <a:tcPr marL="6363" marR="6363" marT="63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$8,000,602</a:t>
                      </a:r>
                    </a:p>
                  </a:txBody>
                  <a:tcPr marL="6363" marR="57269" marT="63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$ 8,337,427</a:t>
                      </a:r>
                    </a:p>
                  </a:txBody>
                  <a:tcPr marL="6363" marR="57269" marT="63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$ 336,825</a:t>
                      </a:r>
                    </a:p>
                  </a:txBody>
                  <a:tcPr marL="6363" marR="57269" marT="63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4.21 %</a:t>
                      </a:r>
                    </a:p>
                  </a:txBody>
                  <a:tcPr marL="6363" marR="57269" marT="63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55145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120520" y="932149"/>
          <a:ext cx="3970421" cy="39420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8175092"/>
              </p:ext>
            </p:extLst>
          </p:nvPr>
        </p:nvGraphicFramePr>
        <p:xfrm>
          <a:off x="0" y="1112646"/>
          <a:ext cx="4219911" cy="39067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24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97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77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68210">
                <a:tc>
                  <a:txBody>
                    <a:bodyPr/>
                    <a:lstStyle/>
                    <a:p>
                      <a:r>
                        <a:rPr lang="en-US" sz="1000" dirty="0"/>
                        <a:t>Category</a:t>
                      </a:r>
                    </a:p>
                  </a:txBody>
                  <a:tcPr marL="51435" marR="51435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19-20</a:t>
                      </a:r>
                      <a:r>
                        <a:rPr lang="en-US" sz="1000" baseline="0" dirty="0"/>
                        <a:t> Budget</a:t>
                      </a:r>
                      <a:endParaRPr lang="en-US" sz="1000" dirty="0"/>
                    </a:p>
                  </a:txBody>
                  <a:tcPr marL="51435" marR="51435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Percentage of Budget</a:t>
                      </a:r>
                    </a:p>
                  </a:txBody>
                  <a:tcPr marL="51435" marR="51435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225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Certified Salaries</a:t>
                      </a:r>
                    </a:p>
                  </a:txBody>
                  <a:tcPr marL="4286" marR="4286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3,732,077</a:t>
                      </a:r>
                    </a:p>
                  </a:txBody>
                  <a:tcPr marL="4286" marR="4286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44.76  %</a:t>
                      </a:r>
                    </a:p>
                  </a:txBody>
                  <a:tcPr marL="4286" marR="4286" marT="571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825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Non-Certified Comp.</a:t>
                      </a:r>
                    </a:p>
                  </a:txBody>
                  <a:tcPr marL="4286" marR="4286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1,493,646</a:t>
                      </a:r>
                    </a:p>
                  </a:txBody>
                  <a:tcPr marL="4286" marR="4286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17.91  %</a:t>
                      </a:r>
                    </a:p>
                  </a:txBody>
                  <a:tcPr marL="4286" marR="4286" marT="571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825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Employee Benefits</a:t>
                      </a:r>
                    </a:p>
                  </a:txBody>
                  <a:tcPr marL="4286" marR="4286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1,924,528</a:t>
                      </a:r>
                    </a:p>
                  </a:txBody>
                  <a:tcPr marL="4286" marR="4286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23.08  %</a:t>
                      </a:r>
                    </a:p>
                  </a:txBody>
                  <a:tcPr marL="4286" marR="4286" marT="571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225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Transportation</a:t>
                      </a:r>
                    </a:p>
                  </a:txBody>
                  <a:tcPr marL="4286" marR="4286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57,666</a:t>
                      </a:r>
                    </a:p>
                  </a:txBody>
                  <a:tcPr marL="4286" marR="4286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0.70  %</a:t>
                      </a:r>
                    </a:p>
                  </a:txBody>
                  <a:tcPr marL="4286" marR="4286" marT="571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825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Repairs/Maintenance</a:t>
                      </a:r>
                    </a:p>
                  </a:txBody>
                  <a:tcPr marL="4286" marR="4286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95,976</a:t>
                      </a:r>
                    </a:p>
                  </a:txBody>
                  <a:tcPr marL="4286" marR="4286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1.15  %</a:t>
                      </a:r>
                    </a:p>
                  </a:txBody>
                  <a:tcPr marL="4286" marR="4286" marT="571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825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Special Ed. Tuition </a:t>
                      </a:r>
                    </a:p>
                  </a:txBody>
                  <a:tcPr marL="4286" marR="4286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157,202</a:t>
                      </a:r>
                    </a:p>
                  </a:txBody>
                  <a:tcPr marL="4286" marR="4286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1.89  %</a:t>
                      </a:r>
                    </a:p>
                  </a:txBody>
                  <a:tcPr marL="4286" marR="4286" marT="571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225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Energy</a:t>
                      </a:r>
                    </a:p>
                  </a:txBody>
                  <a:tcPr marL="4286" marR="4286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231,963</a:t>
                      </a:r>
                    </a:p>
                  </a:txBody>
                  <a:tcPr marL="4286" marR="4286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2.78  %</a:t>
                      </a:r>
                    </a:p>
                  </a:txBody>
                  <a:tcPr marL="4286" marR="4286" marT="571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825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Supplies &amp; Materials</a:t>
                      </a:r>
                    </a:p>
                  </a:txBody>
                  <a:tcPr marL="4286" marR="4286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156,811</a:t>
                      </a:r>
                    </a:p>
                  </a:txBody>
                  <a:tcPr marL="4286" marR="4286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1.88  %</a:t>
                      </a:r>
                    </a:p>
                  </a:txBody>
                  <a:tcPr marL="4286" marR="4286" marT="571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225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All Other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286" marR="4286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487,558</a:t>
                      </a:r>
                    </a:p>
                  </a:txBody>
                  <a:tcPr marL="4286" marR="4286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5.85 %</a:t>
                      </a:r>
                    </a:p>
                  </a:txBody>
                  <a:tcPr marL="4286" marR="4286" marT="5715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825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Total</a:t>
                      </a:r>
                      <a:r>
                        <a:rPr lang="en-US" sz="11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Gross Budget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286" marR="4286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8,337,427 </a:t>
                      </a:r>
                    </a:p>
                  </a:txBody>
                  <a:tcPr marL="4286" marR="4286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100 %</a:t>
                      </a:r>
                    </a:p>
                  </a:txBody>
                  <a:tcPr marL="4286" marR="4286" marT="5715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355449" y="292566"/>
            <a:ext cx="6430565" cy="585132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2022 - 2023 BUDGET by Major Object 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A32C4CBB-9703-8844-B91F-8A655DFCFE3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67713611"/>
              </p:ext>
            </p:extLst>
          </p:nvPr>
        </p:nvGraphicFramePr>
        <p:xfrm>
          <a:off x="3330766" y="786934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32D2AB7E-1C6D-3642-90E7-67E411941869}"/>
              </a:ext>
            </a:extLst>
          </p:cNvPr>
          <p:cNvSpPr txBox="1"/>
          <p:nvPr/>
        </p:nvSpPr>
        <p:spPr>
          <a:xfrm>
            <a:off x="5121661" y="2541935"/>
            <a:ext cx="9569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BENEFITS</a:t>
            </a:r>
          </a:p>
        </p:txBody>
      </p:sp>
    </p:spTree>
    <p:extLst>
      <p:ext uri="{BB962C8B-B14F-4D97-AF65-F5344CB8AC3E}">
        <p14:creationId xmlns:p14="http://schemas.microsoft.com/office/powerpoint/2010/main" val="72966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01F8F-963B-D045-ACEE-4BC7C4A1F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BUDGET – What’s “in”?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B7FE34-736D-7D44-81D6-0D2EC454E0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4375" y="1539087"/>
            <a:ext cx="7843838" cy="3604413"/>
          </a:xfrm>
        </p:spPr>
        <p:txBody>
          <a:bodyPr>
            <a:normAutofit/>
          </a:bodyPr>
          <a:lstStyle/>
          <a:p>
            <a:r>
              <a:rPr lang="en-US" sz="2400" dirty="0"/>
              <a:t>Paraeducators in all PreK (2) and K (3) classes</a:t>
            </a:r>
          </a:p>
          <a:p>
            <a:r>
              <a:rPr lang="en-US" sz="2400" dirty="0"/>
              <a:t>New Math Interventionist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3EF70F-D14B-FC4A-A819-F27E9C5C8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0527270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01F8F-963B-D045-ACEE-4BC7C4A1F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BUDGET – What’s “out”?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B7FE34-736D-7D44-81D6-0D2EC454E0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4375" y="1539087"/>
            <a:ext cx="7843838" cy="3604413"/>
          </a:xfrm>
        </p:spPr>
        <p:txBody>
          <a:bodyPr>
            <a:normAutofit/>
          </a:bodyPr>
          <a:lstStyle/>
          <a:p>
            <a:r>
              <a:rPr lang="en-US" sz="2400" dirty="0"/>
              <a:t>Cut  three (3) General Education </a:t>
            </a:r>
            <a:r>
              <a:rPr lang="en-US" sz="2400" dirty="0" err="1"/>
              <a:t>ParaEducators</a:t>
            </a:r>
            <a:r>
              <a:rPr lang="en-US" sz="2400" dirty="0"/>
              <a:t> (1 currently vacant, 2 + vacancy = 3 total)</a:t>
            </a:r>
          </a:p>
          <a:p>
            <a:r>
              <a:rPr lang="en-US" sz="2400" dirty="0"/>
              <a:t>Cut one Special Education teacher (vacancy)</a:t>
            </a:r>
          </a:p>
          <a:p>
            <a:r>
              <a:rPr lang="en-US" sz="2400" dirty="0"/>
              <a:t>Reduce outside provider contracts (OT/PT)</a:t>
            </a:r>
          </a:p>
          <a:p>
            <a:r>
              <a:rPr lang="en-US" sz="2400" dirty="0"/>
              <a:t>Cut Library/Media Specialist (vacancy)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3EF70F-D14B-FC4A-A819-F27E9C5C8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8550096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CF21C-FE88-D248-A40D-BA9BD9ABB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4478" y="123445"/>
            <a:ext cx="7779895" cy="931367"/>
          </a:xfrm>
        </p:spPr>
        <p:txBody>
          <a:bodyPr/>
          <a:lstStyle/>
          <a:p>
            <a:pPr algn="ctr"/>
            <a:r>
              <a:rPr lang="en-US" dirty="0"/>
              <a:t>BUDGET category  #1  -”Certified Salaries”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75E47A0-CA4E-0C46-9C75-A6BB8AB93D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6228" y="828675"/>
            <a:ext cx="7775508" cy="5243514"/>
          </a:xfrm>
          <a:solidFill>
            <a:schemeClr val="tx1"/>
          </a:solidFill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D55ED0-CAB3-6D46-B0F8-0B50233AE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0363673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6A748E-6F29-3748-9B86-FACEAEFEC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9507" y="228600"/>
            <a:ext cx="7749915" cy="944905"/>
          </a:xfrm>
        </p:spPr>
        <p:txBody>
          <a:bodyPr/>
          <a:lstStyle/>
          <a:p>
            <a:pPr algn="ctr"/>
            <a:r>
              <a:rPr lang="en-US" dirty="0"/>
              <a:t>BUDGET category #2 –“Non-certified compensation”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9B2061-0F30-714B-AAA0-48020B1C6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endParaRPr lang="en"/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EDC6AB6F-A385-1442-AA0A-C6D9CF399C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5102" y="701051"/>
            <a:ext cx="7782919" cy="6014074"/>
          </a:xfr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284450801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1F2D29"/>
      </a:dk2>
      <a:lt2>
        <a:srgbClr val="C5FAEB"/>
      </a:lt2>
      <a:accent1>
        <a:srgbClr val="A1D68B"/>
      </a:accent1>
      <a:accent2>
        <a:srgbClr val="5EC795"/>
      </a:accent2>
      <a:accent3>
        <a:srgbClr val="4DADCF"/>
      </a:accent3>
      <a:accent4>
        <a:srgbClr val="CDB756"/>
      </a:accent4>
      <a:accent5>
        <a:srgbClr val="E29C36"/>
      </a:accent5>
      <a:accent6>
        <a:srgbClr val="8EC0C1"/>
      </a:accent6>
      <a:hlink>
        <a:srgbClr val="6D9D9B"/>
      </a:hlink>
      <a:folHlink>
        <a:srgbClr val="6D8583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6AC10936-2DFC-4054-9ADF-B5E2C5F86190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22930</TotalTime>
  <Words>722</Words>
  <Application>Microsoft Office PowerPoint</Application>
  <PresentationFormat>On-screen Show (16:9)</PresentationFormat>
  <Paragraphs>196</Paragraphs>
  <Slides>17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MS Shell Dlg 2</vt:lpstr>
      <vt:lpstr>Times New Roman</vt:lpstr>
      <vt:lpstr>Wingdings</vt:lpstr>
      <vt:lpstr>Wingdings 3</vt:lpstr>
      <vt:lpstr>Madison</vt:lpstr>
      <vt:lpstr>PowerPoint Presentation</vt:lpstr>
      <vt:lpstr>BOE RECOMMENDED BUDGET  (summary – Approved 2/10/22 – 4/7/22 by BOE)</vt:lpstr>
      <vt:lpstr>Cost Containment Initiatives: </vt:lpstr>
      <vt:lpstr>Board of Finance “approved”  BUDGET (4.21%)</vt:lpstr>
      <vt:lpstr>2022 - 2023 BUDGET by Major Object </vt:lpstr>
      <vt:lpstr>BUDGET – What’s “in”?</vt:lpstr>
      <vt:lpstr>BUDGET – What’s “out”?</vt:lpstr>
      <vt:lpstr>BUDGET category  #1  -”Certified Salaries”</vt:lpstr>
      <vt:lpstr>BUDGET category #2 –“Non-certified compensation”</vt:lpstr>
      <vt:lpstr>BUDGET Category #3 – “Employee Benefits”</vt:lpstr>
      <vt:lpstr>BUDGET category #4 – “Transportation” BUDGET category #5 – “Maintenance &amp; Repairs” BUDGET category #6 – ”Special Education Tuition”</vt:lpstr>
      <vt:lpstr>BUDGET category #7 – “Energy” (Oil, Diesel, gas, elec.)</vt:lpstr>
      <vt:lpstr>BUDGET category #8 – “Supplies &amp; Materials”</vt:lpstr>
      <vt:lpstr>BUDGET category #9 – “All Other”</vt:lpstr>
      <vt:lpstr>BUDGET category #9 – “All Other” …continued</vt:lpstr>
      <vt:lpstr>PowerPoint Presentation</vt:lpstr>
      <vt:lpstr>BUDGET Summary (FY17 – FY23)(7 years)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Melagrano, Christine</dc:creator>
  <cp:lastModifiedBy>Cheryl Baker</cp:lastModifiedBy>
  <cp:revision>202</cp:revision>
  <cp:lastPrinted>2022-02-17T23:57:09Z</cp:lastPrinted>
  <dcterms:created xsi:type="dcterms:W3CDTF">2019-03-04T15:35:26Z</dcterms:created>
  <dcterms:modified xsi:type="dcterms:W3CDTF">2022-04-13T00:41:54Z</dcterms:modified>
</cp:coreProperties>
</file>